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Bricolage Grotesque SemiBold"/>
      <p:regular r:id="rId45"/>
      <p:bold r:id="rId46"/>
    </p:embeddedFont>
    <p:embeddedFont>
      <p:font typeface="Bricolage Grotesque ExtraBold"/>
      <p:bold r:id="rId47"/>
    </p:embeddedFont>
    <p:embeddedFont>
      <p:font typeface="Bricolage Grotesque"/>
      <p:regular r:id="rId48"/>
      <p:bold r:id="rId49"/>
    </p:embeddedFont>
    <p:embeddedFont>
      <p:font typeface="Bricolage Grotesque Medium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ulien Briaul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BricolageGrotesqueSemiBold-bold.fntdata"/><Relationship Id="rId45" Type="http://schemas.openxmlformats.org/officeDocument/2006/relationships/font" Target="fonts/BricolageGrotesque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BricolageGrotesque-regular.fntdata"/><Relationship Id="rId47" Type="http://schemas.openxmlformats.org/officeDocument/2006/relationships/font" Target="fonts/BricolageGrotesqueExtraBold-bold.fntdata"/><Relationship Id="rId49" Type="http://schemas.openxmlformats.org/officeDocument/2006/relationships/font" Target="fonts/BricolageGrotesq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ricolageGrotesqueMedium-bold.fntdata"/><Relationship Id="rId50" Type="http://schemas.openxmlformats.org/officeDocument/2006/relationships/font" Target="fonts/BricolageGrotesqueMedium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25T07:54:11.252">
    <p:pos x="928" y="895"/>
    <p:text>Après les démos, penses à rajouter un QR code vers tes slides et sur une autre slide, vers openfeedback :D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7505a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d7505a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dc49a42d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dc49a42d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03dc5f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03dc5f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d7505aa5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d7505aa5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dc49a42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dc49a42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03dc5f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03dc5f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d7505aa5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d7505aa5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dc49a42d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dc49a42d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d7505aa5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d7505aa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dc49a42d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dc49a42d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dc49a42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dc49a42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d7505aa5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d7505aa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e318cd16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e318cd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e318cd16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e318cd16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f16a68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f16a68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f16a688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f16a68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Auth-delegator va permettre à Kube de déléguer au service account les contr</a:t>
            </a:r>
            <a:r>
              <a:rPr lang="en-GB"/>
              <a:t>ôles d’authentification et d’autorisation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e318cd163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e318cd163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e318cd1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e318cd1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f16a688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f16a688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16a688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16a688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e318cd1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e318cd1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e318cd1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e318cd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d7505aa5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d7505aa5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e318cd163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e318cd163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e318cd16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0e318cd16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e318cd163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0e318cd163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e318cd163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e318cd163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e318cd163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e318cd163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dc49a42d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dc49a42d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d7505aa5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d7505aa5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f16a688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f16a688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d7505aa5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d7505aa5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dc49a42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dc49a42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loop = observe / regarde s’il y a des différences / concilie l’état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dc49a42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dc49a42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dc49a42d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dc49a42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 de la simple automatisation de déploiement / configuration jusqu’au scaling horizontal et vertical de resources, de l’autoconfig, de détection d’anomalies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dc49a42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dc49a42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brique d’une vision tournant autour de l’ingénierie de plateforme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d7505aa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d7505aa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1" type="title">
  <p:cSld name="TITLE">
    <p:bg>
      <p:bgPr>
        <a:solidFill>
          <a:srgbClr val="A238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4645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94">
          <p15:clr>
            <a:srgbClr val="E46962"/>
          </p15:clr>
        </p15:guide>
        <p15:guide id="2" pos="4966">
          <p15:clr>
            <a:srgbClr val="E46962"/>
          </p15:clr>
        </p15:guide>
        <p15:guide id="3" orient="horz" pos="895">
          <p15:clr>
            <a:srgbClr val="E46962"/>
          </p15:clr>
        </p15:guide>
        <p15:guide id="4" orient="horz" pos="234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2">
  <p:cSld name="TITLE_3">
    <p:bg>
      <p:bgPr>
        <a:solidFill>
          <a:srgbClr val="A238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7850" y="360000"/>
            <a:ext cx="8406149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1800000" y="1186475"/>
            <a:ext cx="55440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134">
          <p15:clr>
            <a:srgbClr val="E46962"/>
          </p15:clr>
        </p15:guide>
        <p15:guide id="2" pos="4626">
          <p15:clr>
            <a:srgbClr val="E46962"/>
          </p15:clr>
        </p15:guide>
        <p15:guide id="3" orient="horz" pos="850">
          <p15:clr>
            <a:srgbClr val="E46962"/>
          </p15:clr>
        </p15:guide>
        <p15:guide id="4" orient="horz" pos="239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Cover 3">
  <p:cSld name="TITLE_3_1">
    <p:bg>
      <p:bgPr>
        <a:solidFill>
          <a:srgbClr val="A238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title"/>
          </p:nvPr>
        </p:nvSpPr>
        <p:spPr>
          <a:xfrm>
            <a:off x="926100" y="1186475"/>
            <a:ext cx="72918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25" y="3488075"/>
            <a:ext cx="679550" cy="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83">
          <p15:clr>
            <a:srgbClr val="FF673D"/>
          </p15:clr>
        </p15:guide>
        <p15:guide id="2" pos="5177">
          <p15:clr>
            <a:srgbClr val="E46962"/>
          </p15:clr>
        </p15:guide>
        <p15:guide id="3" orient="horz" pos="567">
          <p15:clr>
            <a:srgbClr val="E46962"/>
          </p15:clr>
        </p15:guide>
        <p15:guide id="4" orient="horz" pos="2673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Summary - 4 blocks">
  <p:cSld name="CUSTOM_4_3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0000" y="450000"/>
            <a:ext cx="7826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500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57007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4659425" y="1519950"/>
            <a:ext cx="194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6748800" y="1519950"/>
            <a:ext cx="19734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">
  <p:cSld name="CUSTOM_3"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">
  <p:cSld name="CUSTOM_4_2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ricolage Grotesque ExtraBold"/>
              <a:buNone/>
              <a:defRPr sz="6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">
  <p:cSld name="CUSTOM_4_2_2_3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">
  <p:cSld name="CUSTOM_4_2_2_2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">
  <p:cSld name="CUSTOM_4_2_2_1_1_2"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3267751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"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50000" y="450000"/>
            <a:ext cx="8264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">
  <p:cSld name="CUSTOM_4_2_2_1_1"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4503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32677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6085150" y="1980000"/>
            <a:ext cx="26091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">
  <p:cSld name="CUSTOM_4_2_2_1_2_2"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">
  <p:cSld name="CUSTOM_4_2_2_4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ricolage Grotesque ExtraBold"/>
              <a:buNone/>
              <a:defRPr sz="4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●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○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ricolage Grotesque"/>
              <a:buChar char="■"/>
              <a:defRPr sz="1200">
                <a:solidFill>
                  <a:schemeClr val="lt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26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ricolage Grotesque SemiBold"/>
              <a:buNone/>
              <a:defRPr sz="16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 - White">
  <p:cSld name="CUSTOM_3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450000" y="450000"/>
            <a:ext cx="82440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25" name="Google Shape;1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">
          <p15:clr>
            <a:srgbClr val="E46962"/>
          </p15:clr>
        </p15:guide>
        <p15:guide id="2" orient="horz" pos="2957">
          <p15:clr>
            <a:srgbClr val="E46962"/>
          </p15:clr>
        </p15:guide>
        <p15:guide id="3" pos="283">
          <p15:clr>
            <a:srgbClr val="E46962"/>
          </p15:clr>
        </p15:guide>
        <p15:guide id="4" pos="5477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Big Title + Sub  - White">
  <p:cSld name="CUSTOM_4_2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ricolage Grotesque ExtraBold"/>
              <a:buNone/>
              <a:defRPr sz="6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450000" y="2571750"/>
            <a:ext cx="4063500" cy="2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9" name="Google Shape;1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1 block - White">
  <p:cSld name="CUSTOM_4_2_2_3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2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4" name="Google Shape;13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2 blocks - White">
  <p:cSld name="CUSTOM_4_2_2_2_1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6510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3" type="subTitle"/>
          </p:nvPr>
        </p:nvSpPr>
        <p:spPr>
          <a:xfrm>
            <a:off x="4503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4" type="subTitle"/>
          </p:nvPr>
        </p:nvSpPr>
        <p:spPr>
          <a:xfrm>
            <a:off x="4651050" y="151860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1" name="Google Shape;14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- 3 blocks - White">
  <p:cSld name="CUSTOM_4_2_2_1_1_2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4506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32677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3" type="body"/>
          </p:nvPr>
        </p:nvSpPr>
        <p:spPr>
          <a:xfrm>
            <a:off x="6084850" y="2340000"/>
            <a:ext cx="26091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47" name="Google Shape;147;p31"/>
          <p:cNvSpPr txBox="1"/>
          <p:nvPr>
            <p:ph idx="4" type="subTitle"/>
          </p:nvPr>
        </p:nvSpPr>
        <p:spPr>
          <a:xfrm>
            <a:off x="4503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5" type="subTitle"/>
          </p:nvPr>
        </p:nvSpPr>
        <p:spPr>
          <a:xfrm>
            <a:off x="32677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6" type="subTitle"/>
          </p:nvPr>
        </p:nvSpPr>
        <p:spPr>
          <a:xfrm>
            <a:off x="6085150" y="15186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0" name="Google Shape;15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2 blocks">
  <p:cSld name="CUSTOM_4_2_2_1_3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" type="subTitle"/>
          </p:nvPr>
        </p:nvSpPr>
        <p:spPr>
          <a:xfrm>
            <a:off x="4503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2" type="subTitle"/>
          </p:nvPr>
        </p:nvSpPr>
        <p:spPr>
          <a:xfrm>
            <a:off x="4651050" y="1980000"/>
            <a:ext cx="40629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5" name="Google Shape;15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3 blocks - White">
  <p:cSld name="CUSTOM_4_2_2_1_1_3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450000" y="450000"/>
            <a:ext cx="82440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4503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subTitle"/>
          </p:nvPr>
        </p:nvSpPr>
        <p:spPr>
          <a:xfrm>
            <a:off x="32677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subTitle"/>
          </p:nvPr>
        </p:nvSpPr>
        <p:spPr>
          <a:xfrm>
            <a:off x="6085150" y="1980000"/>
            <a:ext cx="2609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1" name="Google Shape;1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247">
          <p15:clr>
            <a:srgbClr val="E46962"/>
          </p15:clr>
        </p15:guide>
        <p15:guide id="7" pos="1927">
          <p15:clr>
            <a:srgbClr val="E46962"/>
          </p15:clr>
        </p15:guide>
        <p15:guide id="8" pos="2058">
          <p15:clr>
            <a:srgbClr val="E46962"/>
          </p15:clr>
        </p15:guide>
        <p15:guide id="9" pos="3702">
          <p15:clr>
            <a:srgbClr val="E46962"/>
          </p15:clr>
        </p15:guide>
        <p15:guide id="10" pos="3833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- 4 blocks - White">
  <p:cSld name="CUSTOM_4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50000" y="450000"/>
            <a:ext cx="82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Bricolage Grotesque ExtraBold"/>
              <a:buNone/>
              <a:defRPr sz="4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4500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2" type="subTitle"/>
          </p:nvPr>
        </p:nvSpPr>
        <p:spPr>
          <a:xfrm>
            <a:off x="257007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3" type="subTitle"/>
          </p:nvPr>
        </p:nvSpPr>
        <p:spPr>
          <a:xfrm>
            <a:off x="4659425" y="1980000"/>
            <a:ext cx="194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6748800" y="1980000"/>
            <a:ext cx="19734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8" name="Google Shape;16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1247">
          <p15:clr>
            <a:srgbClr val="E46962"/>
          </p15:clr>
        </p15:guide>
        <p15:guide id="6" orient="horz" pos="96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telling - Title + Sub + Text + Photo oblong - White">
  <p:cSld name="CUSTOM_4_2_2_4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ricolage Grotesque ExtraBold"/>
              <a:buNone/>
              <a:defRPr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ricolage Grotesque ExtraBold"/>
              <a:buNone/>
              <a:defRPr sz="5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450650" y="2340000"/>
            <a:ext cx="40629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○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■"/>
              <a:defRPr sz="1200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172" name="Google Shape;172;p35"/>
          <p:cNvSpPr/>
          <p:nvPr>
            <p:ph idx="2" type="pic"/>
          </p:nvPr>
        </p:nvSpPr>
        <p:spPr>
          <a:xfrm rot="1694577">
            <a:off x="5833368" y="980646"/>
            <a:ext cx="2295593" cy="3848805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35"/>
          <p:cNvSpPr txBox="1"/>
          <p:nvPr>
            <p:ph idx="3" type="subTitle"/>
          </p:nvPr>
        </p:nvSpPr>
        <p:spPr>
          <a:xfrm>
            <a:off x="450350" y="1518450"/>
            <a:ext cx="4062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ricolage Grotesque SemiBold"/>
              <a:buNone/>
              <a:defRPr sz="1600">
                <a:solidFill>
                  <a:schemeClr val="dk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4" name="Google Shape;1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474">
          <p15:clr>
            <a:srgbClr val="E46962"/>
          </p15:clr>
        </p15:guide>
        <p15:guide id="7" pos="1527">
          <p15:clr>
            <a:srgbClr val="E46962"/>
          </p15:clr>
        </p15:guide>
        <p15:guide id="8" pos="1613">
          <p15:clr>
            <a:srgbClr val="E46962"/>
          </p15:clr>
        </p15:guide>
        <p15:guide id="9" pos="2843">
          <p15:clr>
            <a:srgbClr val="E46962"/>
          </p15:clr>
        </p15:guide>
        <p15:guide id="10" pos="2930">
          <p15:clr>
            <a:srgbClr val="E46962"/>
          </p15:clr>
        </p15:guide>
        <p15:guide id="11" pos="4160">
          <p15:clr>
            <a:srgbClr val="E46962"/>
          </p15:clr>
        </p15:guide>
        <p15:guide id="12" pos="424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1">
  <p:cSld name="CUSTOM_5">
    <p:bg>
      <p:bgPr>
        <a:solidFill>
          <a:srgbClr val="FCFF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0575"/>
            <a:ext cx="8407844" cy="44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7">
          <p15:clr>
            <a:srgbClr val="E46962"/>
          </p15:clr>
        </p15:guide>
        <p15:guide id="2" orient="horz" pos="2673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2">
  <p:cSld name="CUSTOM_5_1">
    <p:bg>
      <p:bgPr>
        <a:solidFill>
          <a:srgbClr val="96F9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59550"/>
            <a:ext cx="8424003" cy="44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46">
          <p15:clr>
            <a:srgbClr val="E46962"/>
          </p15:clr>
        </p15:guide>
        <p15:guide id="2" orient="horz" pos="2494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- Shape 3">
  <p:cSld name="CUSTOM_5_1_1">
    <p:bg>
      <p:bgPr>
        <a:solidFill>
          <a:srgbClr val="FF673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Bricolage Grotesque ExtraBold"/>
              <a:buNone/>
              <a:defRPr sz="5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95">
          <p15:clr>
            <a:srgbClr val="E46962"/>
          </p15:clr>
        </p15:guide>
        <p15:guide id="2" orient="horz" pos="2345">
          <p15:clr>
            <a:srgbClr val="E46962"/>
          </p15:clr>
        </p15:guide>
        <p15:guide id="3" pos="928">
          <p15:clr>
            <a:srgbClr val="E46962"/>
          </p15:clr>
        </p15:guide>
        <p15:guide id="4" pos="4853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4_2_1_1_1_1_1_1_1_1_1_1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2_1_1_1_1_1_1_1_1_1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hanks">
  <p:cSld name="CUSTOM_1">
    <p:bg>
      <p:bgPr>
        <a:solidFill>
          <a:srgbClr val="A238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000" y="360000"/>
            <a:ext cx="8424003" cy="44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09550" y="966644"/>
            <a:ext cx="87249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Thank you</a:t>
            </a:r>
            <a:endParaRPr sz="6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404" y="3226850"/>
            <a:ext cx="524046" cy="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Q&amp;A">
  <p:cSld name="CUSTOM_1_1"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8175" y="1527425"/>
            <a:ext cx="2489349" cy="20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/>
        </p:nvSpPr>
        <p:spPr>
          <a:xfrm>
            <a:off x="3392709" y="1433993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&amp;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8" name="Google Shape;198;p42"/>
          <p:cNvSpPr txBox="1"/>
          <p:nvPr/>
        </p:nvSpPr>
        <p:spPr>
          <a:xfrm>
            <a:off x="9714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Q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5772075" y="1445400"/>
            <a:ext cx="2400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</a:t>
            </a:r>
            <a:endParaRPr sz="125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238" y="4887850"/>
            <a:ext cx="601636" cy="1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ance - Title + Sub">
  <p:cSld name="CUSTOM_4_2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450000" y="450000"/>
            <a:ext cx="82440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Bricolage Grotesque ExtraBold"/>
              <a:buNone/>
              <a:defRPr sz="6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000"/>
              <a:buFont typeface="Bricolage Grotesque ExtraBold"/>
              <a:buNone/>
              <a:defRPr sz="5000"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/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450650" y="2571750"/>
            <a:ext cx="40629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●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○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Bricolage Grotesque Medium"/>
              <a:buChar char="■"/>
              <a:defRPr sz="1600"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9pPr>
          </a:lstStyle>
          <a:p/>
        </p:txBody>
      </p:sp>
      <p:pic>
        <p:nvPicPr>
          <p:cNvPr id="204" name="Google Shape;20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2199" y="4887860"/>
            <a:ext cx="601626" cy="1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E46962"/>
          </p15:clr>
        </p15:guide>
        <p15:guide id="2" orient="horz" pos="283">
          <p15:clr>
            <a:srgbClr val="E46962"/>
          </p15:clr>
        </p15:guide>
        <p15:guide id="3" orient="horz" pos="2957">
          <p15:clr>
            <a:srgbClr val="E46962"/>
          </p15:clr>
        </p15:guide>
        <p15:guide id="4" pos="5477">
          <p15:clr>
            <a:srgbClr val="E46962"/>
          </p15:clr>
        </p15:guide>
        <p15:guide id="5" orient="horz" pos="957">
          <p15:clr>
            <a:srgbClr val="E46962"/>
          </p15:clr>
        </p15:guide>
        <p15:guide id="6" orient="horz" pos="1620">
          <p15:clr>
            <a:srgbClr val="E46962"/>
          </p15:clr>
        </p15:guide>
        <p15:guide id="7" orient="horz" pos="2289">
          <p15:clr>
            <a:srgbClr val="E46962"/>
          </p15:clr>
        </p15:guide>
        <p15:guide id="8" pos="1527">
          <p15:clr>
            <a:srgbClr val="E46962"/>
          </p15:clr>
        </p15:guide>
        <p15:guide id="9" pos="1613">
          <p15:clr>
            <a:srgbClr val="E46962"/>
          </p15:clr>
        </p15:guide>
        <p15:guide id="10" pos="2843">
          <p15:clr>
            <a:srgbClr val="E46962"/>
          </p15:clr>
        </p15:guide>
        <p15:guide id="11" pos="2930">
          <p15:clr>
            <a:srgbClr val="E46962"/>
          </p15:clr>
        </p15:guide>
        <p15:guide id="12" pos="4160">
          <p15:clr>
            <a:srgbClr val="E46962"/>
          </p15:clr>
        </p15:guide>
        <p15:guide id="13" pos="4246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238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828218" y="51555"/>
            <a:ext cx="23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46962"/>
          </p15:clr>
        </p15:guide>
        <p15:guide id="2" pos="5533">
          <p15:clr>
            <a:srgbClr val="E46962"/>
          </p15:clr>
        </p15:guide>
        <p15:guide id="3" orient="horz" pos="227">
          <p15:clr>
            <a:srgbClr val="E46962"/>
          </p15:clr>
        </p15:guide>
        <p15:guide id="4" orient="horz" pos="301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tifacthub.io/packages/helm/hashicorp/vault-secrets-opera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hyperlink" Target="http://deezer.io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hyperlink" Target="https://www.linkedin.com/in/alexis-f-170999195/" TargetMode="External"/><Relationship Id="rId10" Type="http://schemas.openxmlformats.org/officeDocument/2006/relationships/hyperlink" Target="https://github.com/LePotiBlagueu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hyperlink" Target="https://github.com/LePotiBlagueur/Talks" TargetMode="External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ratorhub.io/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ratorframework.io/" TargetMode="External"/><Relationship Id="rId4" Type="http://schemas.openxmlformats.org/officeDocument/2006/relationships/hyperlink" Target="https://kubebuilder.io/" TargetMode="External"/><Relationship Id="rId5" Type="http://schemas.openxmlformats.org/officeDocument/2006/relationships/hyperlink" Target="https://kopf.readthedocs.io/en/stable/" TargetMode="External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926100" y="900000"/>
            <a:ext cx="7291800" cy="258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Secrets faciles dans Kubernetes : Parce que je le Vault bien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? Kesako ?</a:t>
            </a:r>
            <a:endParaRPr/>
          </a:p>
        </p:txBody>
      </p:sp>
      <p:sp>
        <p:nvSpPr>
          <p:cNvPr id="275" name="Google Shape;275;p53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l’outil de gestion </a:t>
            </a:r>
            <a:r>
              <a:rPr lang="en-GB"/>
              <a:t>centralisée</a:t>
            </a:r>
            <a:r>
              <a:rPr lang="en-GB"/>
              <a:t> de secrets le plus utilisé du marché.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Coffre-fort “API driven” avec un système d’authentification et de secret engine universel.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Son fonctionnement est basé sur des tokens, associés à des Policies.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Chaque Policy est basée sur un “path”.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Chaque path est limité par des Policy Rules.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Authentification → Validation → Autorisation → Accès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00" y="988500"/>
            <a:ext cx="2210984" cy="3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Vault UI</a:t>
            </a:r>
            <a:endParaRPr/>
          </a:p>
        </p:txBody>
      </p:sp>
      <p:pic>
        <p:nvPicPr>
          <p:cNvPr id="283" name="Google Shape;2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8" y="1389850"/>
            <a:ext cx="8157225" cy="31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Alerte </a:t>
            </a:r>
            <a:r>
              <a:rPr lang="en-GB"/>
              <a:t>drama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B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usiness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ource </a:t>
            </a:r>
            <a:r>
              <a:rPr lang="en-GB" sz="4000" u="sng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</a:t>
            </a: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icence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47" y="1262251"/>
            <a:ext cx="2836524" cy="3605975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/>
          <p:nvPr/>
        </p:nvSpPr>
        <p:spPr>
          <a:xfrm>
            <a:off x="450000" y="473125"/>
            <a:ext cx="8334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1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 rachat par IBM </a:t>
            </a:r>
            <a:endParaRPr sz="4000">
              <a:solidFill>
                <a:schemeClr val="dk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49" y="1356350"/>
            <a:ext cx="4165917" cy="35827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secrets dans Kubernetes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450000" y="603600"/>
            <a:ext cx="79269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dans le cluster</a:t>
            </a:r>
            <a:endParaRPr/>
          </a:p>
        </p:txBody>
      </p:sp>
      <p:sp>
        <p:nvSpPr>
          <p:cNvPr id="311" name="Google Shape;311;p59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 txBox="1"/>
          <p:nvPr>
            <p:ph idx="1" type="body"/>
          </p:nvPr>
        </p:nvSpPr>
        <p:spPr>
          <a:xfrm>
            <a:off x="450650" y="1994400"/>
            <a:ext cx="46128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Contient des informations sensibles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stocker mot de passe, tokens, certificats, 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Encodé en base64  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😬</a:t>
            </a: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b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</a:b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descr="a close up of a man wearing glasses and a tie (provided by Tenor)" id="313" name="Google Shape;3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50" y="3444100"/>
            <a:ext cx="1340300" cy="13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9"/>
          <p:cNvSpPr txBox="1"/>
          <p:nvPr>
            <p:ph idx="2" type="subTitle"/>
          </p:nvPr>
        </p:nvSpPr>
        <p:spPr>
          <a:xfrm>
            <a:off x="450000" y="123915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secret certes… Mais pas si secret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9"/>
          <p:cNvSpPr txBox="1"/>
          <p:nvPr/>
        </p:nvSpPr>
        <p:spPr>
          <a:xfrm>
            <a:off x="5784000" y="1821900"/>
            <a:ext cx="3000000" cy="1443000"/>
          </a:xfrm>
          <a:prstGeom prst="rect">
            <a:avLst/>
          </a:prstGeom>
          <a:solidFill>
            <a:srgbClr val="13131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mon-super-secret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stringData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password1234</a:t>
            </a:r>
            <a:endParaRPr sz="10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Secrets Operator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operator pour Vault par Vault</a:t>
            </a:r>
            <a:endParaRPr/>
          </a:p>
        </p:txBody>
      </p:sp>
      <p:sp>
        <p:nvSpPr>
          <p:cNvPr id="326" name="Google Shape;326;p61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Spoiler : il ne marche qu’avec Vault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1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pour but de synchroniser les secrets contenus dans Vault et les secrets Kubernetes.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toutes les features de Vault (TLS certificates, Secret engines, secrets dynamiques et statiques…)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 de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rollout restart dynamiquement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un déploiement ou un pod.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Possède un grand nombre de CRD compatible Vault Cloud et on-prem.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28" name="Google Shape;3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250" y="1663373"/>
            <a:ext cx="2617800" cy="22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1"/>
          <p:cNvSpPr txBox="1"/>
          <p:nvPr/>
        </p:nvSpPr>
        <p:spPr>
          <a:xfrm>
            <a:off x="6258600" y="39824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hashicorp.com</a:t>
            </a:r>
            <a:endParaRPr i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le déployer ?</a:t>
            </a:r>
            <a:endParaRPr/>
          </a:p>
        </p:txBody>
      </p:sp>
      <p:sp>
        <p:nvSpPr>
          <p:cNvPr id="335" name="Google Shape;335;p62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simple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2"/>
          <p:cNvSpPr txBox="1"/>
          <p:nvPr/>
        </p:nvSpPr>
        <p:spPr>
          <a:xfrm>
            <a:off x="229200" y="2230125"/>
            <a:ext cx="868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helm install vault hashicorp/vault -n vault --create-namespace --values vault/vault-values.yaml</a:t>
            </a:r>
            <a:endParaRPr sz="20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62"/>
          <p:cNvSpPr txBox="1"/>
          <p:nvPr/>
        </p:nvSpPr>
        <p:spPr>
          <a:xfrm>
            <a:off x="579900" y="3714275"/>
            <a:ext cx="79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https://artifacthub.io/packages/helm/hashicorp/vault-secrets-operator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50000" y="450000"/>
            <a:ext cx="44127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~#whoami : </a:t>
            </a:r>
            <a:r>
              <a:rPr lang="en-GB" sz="3000">
                <a:solidFill>
                  <a:schemeClr val="lt2"/>
                </a:solidFill>
              </a:rPr>
              <a:t>Alexis Fala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386" l="0" r="0" t="396"/>
          <a:stretch/>
        </p:blipFill>
        <p:spPr>
          <a:xfrm>
            <a:off x="4651050" y="566163"/>
            <a:ext cx="4043015" cy="4011170"/>
          </a:xfrm>
          <a:custGeom>
            <a:rect b="b" l="l" r="r" t="t"/>
            <a:pathLst>
              <a:path extrusionOk="0" h="5964565" w="6011918">
                <a:moveTo>
                  <a:pt x="3005959" y="0"/>
                </a:moveTo>
                <a:cubicBezTo>
                  <a:pt x="4665832" y="0"/>
                  <a:pt x="6011918" y="497546"/>
                  <a:pt x="6011918" y="1110987"/>
                </a:cubicBezTo>
                <a:cubicBezTo>
                  <a:pt x="6011918" y="1473658"/>
                  <a:pt x="5544235" y="1794366"/>
                  <a:pt x="4820727" y="1997180"/>
                </a:cubicBezTo>
                <a:cubicBezTo>
                  <a:pt x="5540238" y="2115073"/>
                  <a:pt x="6011918" y="2310894"/>
                  <a:pt x="6011918" y="2532692"/>
                </a:cubicBezTo>
                <a:cubicBezTo>
                  <a:pt x="6011918" y="2740505"/>
                  <a:pt x="5596200" y="2926335"/>
                  <a:pt x="4948639" y="3045226"/>
                </a:cubicBezTo>
                <a:cubicBezTo>
                  <a:pt x="5599199" y="3249041"/>
                  <a:pt x="6011918" y="3541774"/>
                  <a:pt x="6011918" y="3893453"/>
                </a:cubicBezTo>
                <a:cubicBezTo>
                  <a:pt x="6011918" y="4245133"/>
                  <a:pt x="5569218" y="4558848"/>
                  <a:pt x="4878688" y="4762661"/>
                </a:cubicBezTo>
                <a:cubicBezTo>
                  <a:pt x="5559225" y="4877557"/>
                  <a:pt x="6011918" y="5081372"/>
                  <a:pt x="6011918" y="5314161"/>
                </a:cubicBezTo>
                <a:cubicBezTo>
                  <a:pt x="6011918" y="5628873"/>
                  <a:pt x="5187134" y="5890806"/>
                  <a:pt x="4089207" y="5951372"/>
                </a:cubicBezTo>
                <a:lnTo>
                  <a:pt x="3603626" y="5964565"/>
                </a:lnTo>
                <a:lnTo>
                  <a:pt x="3603479" y="5964565"/>
                </a:lnTo>
                <a:lnTo>
                  <a:pt x="3117855" y="5951372"/>
                </a:lnTo>
                <a:cubicBezTo>
                  <a:pt x="2019739" y="5890806"/>
                  <a:pt x="1194189" y="5628873"/>
                  <a:pt x="1194189" y="5314161"/>
                </a:cubicBezTo>
                <a:cubicBezTo>
                  <a:pt x="1194189" y="5157301"/>
                  <a:pt x="1399051" y="5013432"/>
                  <a:pt x="1740817" y="4901536"/>
                </a:cubicBezTo>
                <a:cubicBezTo>
                  <a:pt x="712516" y="4724696"/>
                  <a:pt x="0" y="4340047"/>
                  <a:pt x="0" y="3893453"/>
                </a:cubicBezTo>
                <a:cubicBezTo>
                  <a:pt x="0" y="3518795"/>
                  <a:pt x="499660" y="3188095"/>
                  <a:pt x="1266140" y="2986279"/>
                </a:cubicBezTo>
                <a:cubicBezTo>
                  <a:pt x="779470" y="2869386"/>
                  <a:pt x="479674" y="2709532"/>
                  <a:pt x="479674" y="2532692"/>
                </a:cubicBezTo>
                <a:cubicBezTo>
                  <a:pt x="479674" y="2340868"/>
                  <a:pt x="831435" y="2168025"/>
                  <a:pt x="1393055" y="2049134"/>
                </a:cubicBezTo>
                <a:cubicBezTo>
                  <a:pt x="555624" y="1852313"/>
                  <a:pt x="0" y="1505628"/>
                  <a:pt x="0" y="1110987"/>
                </a:cubicBezTo>
                <a:cubicBezTo>
                  <a:pt x="0" y="497546"/>
                  <a:pt x="1346087" y="0"/>
                  <a:pt x="300595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p45"/>
          <p:cNvSpPr txBox="1"/>
          <p:nvPr>
            <p:ph idx="2" type="subTitle"/>
          </p:nvPr>
        </p:nvSpPr>
        <p:spPr>
          <a:xfrm>
            <a:off x="450000" y="1017275"/>
            <a:ext cx="38112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trike="sngStrike"/>
              <a:t>Clown</a:t>
            </a:r>
            <a:r>
              <a:rPr lang="en-GB"/>
              <a:t> Infrastructure </a:t>
            </a:r>
            <a:r>
              <a:rPr lang="en-GB"/>
              <a:t>engineer</a:t>
            </a:r>
            <a:r>
              <a:rPr lang="en-GB"/>
              <a:t> | SRE chez </a:t>
            </a:r>
            <a:endParaRPr/>
          </a:p>
        </p:txBody>
      </p:sp>
      <p:sp>
        <p:nvSpPr>
          <p:cNvPr id="217" name="Google Shape;217;p45"/>
          <p:cNvSpPr txBox="1"/>
          <p:nvPr>
            <p:ph idx="1" type="body"/>
          </p:nvPr>
        </p:nvSpPr>
        <p:spPr>
          <a:xfrm>
            <a:off x="450000" y="1888450"/>
            <a:ext cx="4122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0900" lvl="0" marL="161999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Passionné par l’open-source et le Cloud Native.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Guitariste du dimanche spécialisé en début de chansons.</a:t>
            </a:r>
            <a:endParaRPr sz="1400"/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Membre des </a:t>
            </a:r>
            <a:r>
              <a:rPr b="1" lang="en-GB" sz="1400"/>
              <a:t>SRE du </a:t>
            </a:r>
            <a:r>
              <a:rPr b="1" lang="en-GB" sz="1400"/>
              <a:t>coeur</a:t>
            </a:r>
            <a:r>
              <a:rPr lang="en-GB" sz="1400"/>
              <a:t> avec </a:t>
            </a:r>
            <a:r>
              <a:rPr lang="en-GB" sz="1400">
                <a:solidFill>
                  <a:schemeClr val="lt2"/>
                </a:solidFill>
              </a:rPr>
              <a:t>Idriss Neumann</a:t>
            </a:r>
            <a:r>
              <a:rPr lang="en-GB" sz="1400"/>
              <a:t> et </a:t>
            </a:r>
            <a:r>
              <a:rPr lang="en-GB" sz="1400">
                <a:solidFill>
                  <a:schemeClr val="lt2"/>
                </a:solidFill>
              </a:rPr>
              <a:t>Julien Briault.</a:t>
            </a:r>
            <a:endParaRPr sz="1400">
              <a:solidFill>
                <a:schemeClr val="lt2"/>
              </a:solidFill>
            </a:endParaRPr>
          </a:p>
          <a:p>
            <a:pPr indent="-16090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Bricolage Grotesque"/>
              <a:buChar char="→"/>
            </a:pPr>
            <a:r>
              <a:rPr lang="en-GB" sz="1400"/>
              <a:t>Auteur à ses heures perdues sur </a:t>
            </a:r>
            <a:r>
              <a:rPr lang="en-GB" sz="14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Deezer.io</a:t>
            </a:r>
            <a:r>
              <a:rPr lang="en-GB" sz="14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.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161999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425" y="1356530"/>
            <a:ext cx="115252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4450026"/>
            <a:ext cx="194175" cy="2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37" y="4710525"/>
            <a:ext cx="215749" cy="21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406138" y="4398425"/>
            <a:ext cx="15354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1999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2"/>
                </a:solidFill>
              </a:rPr>
              <a:t>@LePotiBlagueur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644188" y="4663775"/>
            <a:ext cx="31803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8"/>
              </a:rPr>
              <a:t>https://www.linkedin.com/in/alexis-f-170999195/</a:t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013" y="4232025"/>
            <a:ext cx="194175" cy="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>
            <p:ph idx="1" type="body"/>
          </p:nvPr>
        </p:nvSpPr>
        <p:spPr>
          <a:xfrm>
            <a:off x="644167" y="4142775"/>
            <a:ext cx="2129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 u="sng">
                <a:solidFill>
                  <a:schemeClr val="hlink"/>
                </a:solidFill>
                <a:hlinkClick r:id="rId10"/>
              </a:rPr>
              <a:t>LePotiBlagueur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aby yoda figurine is standing on a wooden table . (provided by Tenor)" id="342" name="Google Shape;342;p63"/>
          <p:cNvPicPr preferRelativeResize="0"/>
          <p:nvPr/>
        </p:nvPicPr>
        <p:blipFill rotWithShape="1">
          <a:blip r:embed="rId3">
            <a:alphaModFix/>
          </a:blip>
          <a:srcRect b="12953" l="0" r="10063" t="113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1147500" y="1929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Les étapes pour faire </a:t>
            </a:r>
            <a:r>
              <a:rPr lang="en-GB">
                <a:solidFill>
                  <a:schemeClr val="lt1"/>
                </a:solidFill>
              </a:rPr>
              <a:t>marcher</a:t>
            </a:r>
            <a:r>
              <a:rPr lang="en-GB">
                <a:solidFill>
                  <a:schemeClr val="lt1"/>
                </a:solidFill>
              </a:rPr>
              <a:t> l’opérateur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49" name="Google Shape;349;p64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4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1" name="Google Shape;351;p64"/>
          <p:cNvSpPr txBox="1"/>
          <p:nvPr>
            <p:ph idx="1" type="body"/>
          </p:nvPr>
        </p:nvSpPr>
        <p:spPr>
          <a:xfrm>
            <a:off x="2889150" y="2216875"/>
            <a:ext cx="3365700" cy="16410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5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5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5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5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57" name="Google Shape;357;p65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(bis)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5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65"/>
          <p:cNvSpPr txBox="1"/>
          <p:nvPr>
            <p:ph idx="1" type="body"/>
          </p:nvPr>
        </p:nvSpPr>
        <p:spPr>
          <a:xfrm>
            <a:off x="1657350" y="1913750"/>
            <a:ext cx="5987400" cy="25737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annotations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kubernetes.io/service-account.name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3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3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kubernetes.io/service-account-token</a:t>
            </a:r>
            <a:endParaRPr sz="13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Création d’un service account</a:t>
            </a:r>
            <a:endParaRPr/>
          </a:p>
        </p:txBody>
      </p:sp>
      <p:sp>
        <p:nvSpPr>
          <p:cNvPr id="365" name="Google Shape;365;p66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Première étape (ter)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6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66"/>
          <p:cNvSpPr txBox="1"/>
          <p:nvPr>
            <p:ph idx="1" type="body"/>
          </p:nvPr>
        </p:nvSpPr>
        <p:spPr>
          <a:xfrm>
            <a:off x="2499950" y="1663375"/>
            <a:ext cx="4027200" cy="32679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rbac.authorization.k8s.io/v1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role-tokenreview-binding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roleRef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apiGroup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rbac.authorization.k8s.io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ClusterRole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system:auth-delegator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subjects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[namespace du SA] 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73" name="Google Shape;373;p67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: on écrit une policy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7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67"/>
          <p:cNvSpPr txBox="1"/>
          <p:nvPr>
            <p:ph idx="1" type="body"/>
          </p:nvPr>
        </p:nvSpPr>
        <p:spPr>
          <a:xfrm>
            <a:off x="4770900" y="2466075"/>
            <a:ext cx="4013100" cy="7494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67C7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"kvv2/data/demo/*"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"read"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0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"list"</a:t>
            </a: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76" name="Google Shape;376;p67"/>
          <p:cNvSpPr txBox="1"/>
          <p:nvPr/>
        </p:nvSpPr>
        <p:spPr>
          <a:xfrm>
            <a:off x="-97300" y="2615175"/>
            <a:ext cx="447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</a:t>
            </a:r>
            <a:r>
              <a:rPr lang="en-GB" sz="12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policy write vault-secret-operator ./policy.hcl</a:t>
            </a:r>
            <a:endParaRPr sz="12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82" name="Google Shape;382;p68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(bis) : on créé notre authentification Kube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8"/>
          <p:cNvSpPr txBox="1"/>
          <p:nvPr/>
        </p:nvSpPr>
        <p:spPr>
          <a:xfrm>
            <a:off x="751950" y="2675725"/>
            <a:ext cx="7640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auth enable -path vault-secret-operator kubernetes</a:t>
            </a:r>
            <a:endParaRPr sz="17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68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90" name="Google Shape;390;p69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(ter) : on créé la config de notre authentification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9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69"/>
          <p:cNvSpPr txBox="1"/>
          <p:nvPr/>
        </p:nvSpPr>
        <p:spPr>
          <a:xfrm>
            <a:off x="1625750" y="2190775"/>
            <a:ext cx="58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auth/vault-secret-operator/config token_reviewer_jwt="$TOKEN_REVIEW_JWT" kubernetes_host="$KUBE_HOST"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kubernetes_ca_cert="$KUBE_CA_CERT" 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configuration du Vault</a:t>
            </a:r>
            <a:endParaRPr/>
          </a:p>
        </p:txBody>
      </p:sp>
      <p:sp>
        <p:nvSpPr>
          <p:cNvPr id="398" name="Google Shape;398;p70"/>
          <p:cNvSpPr txBox="1"/>
          <p:nvPr>
            <p:ph idx="2" type="subTitle"/>
          </p:nvPr>
        </p:nvSpPr>
        <p:spPr>
          <a:xfrm>
            <a:off x="450000" y="1238450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Seconde étape (quater) : on créé un </a:t>
            </a:r>
            <a:r>
              <a:rPr lang="en-GB"/>
              <a:t>rôle</a:t>
            </a:r>
            <a:r>
              <a:rPr lang="en-GB"/>
              <a:t> à notre authentification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0"/>
          <p:cNvSpPr txBox="1"/>
          <p:nvPr/>
        </p:nvSpPr>
        <p:spPr>
          <a:xfrm>
            <a:off x="450000" y="2806525"/>
            <a:ext cx="38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70"/>
          <p:cNvSpPr txBox="1"/>
          <p:nvPr/>
        </p:nvSpPr>
        <p:spPr>
          <a:xfrm>
            <a:off x="1451250" y="2190775"/>
            <a:ext cx="624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 write auth/vault-secret-operator/role/default bound_service_account_names=operator-auth bound_service_account_namespaces=”*” policies=</a:t>
            </a:r>
            <a:r>
              <a:rPr lang="en-GB" sz="1600">
                <a:solidFill>
                  <a:srgbClr val="131314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6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connexion au Vault</a:t>
            </a:r>
            <a:endParaRPr/>
          </a:p>
        </p:txBody>
      </p:sp>
      <p:sp>
        <p:nvSpPr>
          <p:cNvPr id="406" name="Google Shape;406;p71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Troisième étape : l’utilisation d’une VaultConnection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1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71"/>
          <p:cNvSpPr txBox="1"/>
          <p:nvPr>
            <p:ph idx="1" type="body"/>
          </p:nvPr>
        </p:nvSpPr>
        <p:spPr>
          <a:xfrm>
            <a:off x="2827200" y="1944450"/>
            <a:ext cx="3489600" cy="23421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</a:t>
            </a:r>
            <a:endParaRPr sz="12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12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adresse de votre vault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skipTLSVerify</a:t>
            </a:r>
            <a:r>
              <a:rPr lang="en-GB" sz="12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2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L’authentification au Vault </a:t>
            </a:r>
            <a:endParaRPr/>
          </a:p>
        </p:txBody>
      </p:sp>
      <p:sp>
        <p:nvSpPr>
          <p:cNvPr id="414" name="Google Shape;414;p72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Quatrième étape : l’utilisation d’une VaultAuth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2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72"/>
          <p:cNvSpPr txBox="1"/>
          <p:nvPr>
            <p:ph idx="1" type="body"/>
          </p:nvPr>
        </p:nvSpPr>
        <p:spPr>
          <a:xfrm>
            <a:off x="2375900" y="1763300"/>
            <a:ext cx="4275300" cy="28365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vaultConnectionRef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myvaultconnection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vault-secret-operator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kubernetes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role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1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serviceAccount</a:t>
            </a:r>
            <a:r>
              <a:rPr lang="en-GB" sz="11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1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operator-auth</a:t>
            </a:r>
            <a:endParaRPr sz="11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450000" y="450000"/>
            <a:ext cx="82641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Sommaire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6"/>
          <p:cNvSpPr txBox="1"/>
          <p:nvPr>
            <p:ph idx="1" type="subTitle"/>
          </p:nvPr>
        </p:nvSpPr>
        <p:spPr>
          <a:xfrm>
            <a:off x="450000" y="2007175"/>
            <a:ext cx="60039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Qu’est-ce qu’un operator 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 à Vault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Les secrets dans Kubernetes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Le Vault Secrets Operator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Petite ouverture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Démo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déclaration d’un secret </a:t>
            </a:r>
            <a:endParaRPr/>
          </a:p>
        </p:txBody>
      </p:sp>
      <p:sp>
        <p:nvSpPr>
          <p:cNvPr id="422" name="Google Shape;422;p73"/>
          <p:cNvSpPr txBox="1"/>
          <p:nvPr>
            <p:ph idx="2" type="subTitle"/>
          </p:nvPr>
        </p:nvSpPr>
        <p:spPr>
          <a:xfrm>
            <a:off x="450000" y="1244275"/>
            <a:ext cx="6867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Cinquième (et dernière) étape : on déclare un secret !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3"/>
          <p:cNvSpPr txBox="1"/>
          <p:nvPr/>
        </p:nvSpPr>
        <p:spPr>
          <a:xfrm>
            <a:off x="423300" y="1718425"/>
            <a:ext cx="29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3131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73"/>
          <p:cNvSpPr txBox="1"/>
          <p:nvPr>
            <p:ph idx="1" type="body"/>
          </p:nvPr>
        </p:nvSpPr>
        <p:spPr>
          <a:xfrm>
            <a:off x="2365200" y="1663375"/>
            <a:ext cx="4048800" cy="3277200"/>
          </a:xfrm>
          <a:prstGeom prst="rect">
            <a:avLst/>
          </a:prstGeom>
          <a:solidFill>
            <a:srgbClr val="0E14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secrets.hashicorp.com/v1beta1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VaultStaticSecret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vault-static-secret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spec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vaultAuthRef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/myvaultauth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mount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kv-v2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demo/config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refreshAfter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10s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destination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168AAD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950">
              <a:solidFill>
                <a:srgbClr val="168AAD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my-secret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rolloutRestartTargets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Deployment</a:t>
            </a:r>
            <a:endParaRPr sz="950">
              <a:solidFill>
                <a:srgbClr val="99D98C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50">
                <a:solidFill>
                  <a:srgbClr val="DE5F7F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950">
                <a:solidFill>
                  <a:srgbClr val="C0BAB1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950">
                <a:solidFill>
                  <a:srgbClr val="99D98C"/>
                </a:solidFill>
                <a:highlight>
                  <a:srgbClr val="0E141B"/>
                </a:highlight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endParaRPr sz="11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E5F7F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0BAB1"/>
              </a:solidFill>
              <a:highlight>
                <a:srgbClr val="0E14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0E141B"/>
              </a:highlight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man in a suit and glasses is doing a dab (provided by Tenor)" id="430" name="Google Shape;430;p74"/>
          <p:cNvPicPr preferRelativeResize="0"/>
          <p:nvPr/>
        </p:nvPicPr>
        <p:blipFill rotWithShape="1">
          <a:blip r:embed="rId3">
            <a:alphaModFix/>
          </a:blip>
          <a:srcRect b="45438" l="0" r="6655" t="-3918"/>
          <a:stretch/>
        </p:blipFill>
        <p:spPr>
          <a:xfrm>
            <a:off x="0" y="-369350"/>
            <a:ext cx="9144000" cy="55128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4"/>
          <p:cNvSpPr txBox="1"/>
          <p:nvPr>
            <p:ph type="title"/>
          </p:nvPr>
        </p:nvSpPr>
        <p:spPr>
          <a:xfrm>
            <a:off x="1147500" y="4038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Et voilà !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Petite ouverture…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 txBox="1"/>
          <p:nvPr>
            <p:ph type="title"/>
          </p:nvPr>
        </p:nvSpPr>
        <p:spPr>
          <a:xfrm>
            <a:off x="1147500" y="2478000"/>
            <a:ext cx="6849000" cy="128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Et voilà 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2" name="Google Shape;442;p76"/>
          <p:cNvPicPr preferRelativeResize="0"/>
          <p:nvPr/>
        </p:nvPicPr>
        <p:blipFill rotWithShape="1">
          <a:blip r:embed="rId3">
            <a:alphaModFix/>
          </a:blip>
          <a:srcRect b="10057" l="0" r="0" t="10057"/>
          <a:stretch/>
        </p:blipFill>
        <p:spPr>
          <a:xfrm>
            <a:off x="0" y="-369350"/>
            <a:ext cx="9144000" cy="551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6"/>
          <p:cNvSpPr txBox="1"/>
          <p:nvPr>
            <p:ph type="title"/>
          </p:nvPr>
        </p:nvSpPr>
        <p:spPr>
          <a:xfrm>
            <a:off x="1147500" y="403800"/>
            <a:ext cx="6849000" cy="4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</a:rPr>
              <a:t>L'opérateur</a:t>
            </a:r>
            <a:r>
              <a:rPr lang="en-GB" sz="7200">
                <a:solidFill>
                  <a:schemeClr val="lt1"/>
                </a:solidFill>
              </a:rPr>
              <a:t> ne </a:t>
            </a:r>
            <a:r>
              <a:rPr lang="en-GB" sz="7200">
                <a:solidFill>
                  <a:schemeClr val="lt1"/>
                </a:solidFill>
              </a:rPr>
              <a:t>renforce</a:t>
            </a:r>
            <a:r>
              <a:rPr lang="en-GB" sz="7200">
                <a:solidFill>
                  <a:schemeClr val="lt1"/>
                </a:solidFill>
              </a:rPr>
              <a:t> pas la sécurité de vos secrets</a:t>
            </a:r>
            <a:endParaRPr sz="7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/>
          <p:nvPr>
            <p:ph type="title"/>
          </p:nvPr>
        </p:nvSpPr>
        <p:spPr>
          <a:xfrm>
            <a:off x="450000" y="594775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vault agent injector</a:t>
            </a:r>
            <a:endParaRPr/>
          </a:p>
        </p:txBody>
      </p:sp>
      <p:sp>
        <p:nvSpPr>
          <p:cNvPr id="449" name="Google Shape;449;p77"/>
          <p:cNvSpPr txBox="1"/>
          <p:nvPr>
            <p:ph idx="2" type="subTitle"/>
          </p:nvPr>
        </p:nvSpPr>
        <p:spPr>
          <a:xfrm>
            <a:off x="450000" y="1244275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Là, on est vraiment secure…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7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Agent sidecar appelé par des annotations dans vos déploiements/pods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Injecte directement vos secrets à l’intérieur des pods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Supporte le </a:t>
            </a:r>
            <a:r>
              <a:rPr i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consul-template</a:t>
            </a:r>
            <a:endParaRPr i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Forte dépendance à la disponibilité de Vault</a:t>
            </a:r>
            <a:r>
              <a:rPr b="1"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: risque de bloquer vos déploiements !</a:t>
            </a:r>
            <a:endParaRPr b="1"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51" name="Google Shape;451;p77"/>
          <p:cNvSpPr txBox="1"/>
          <p:nvPr/>
        </p:nvSpPr>
        <p:spPr>
          <a:xfrm>
            <a:off x="6154375" y="367760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</a:t>
            </a:r>
            <a:r>
              <a:rPr i="1" lang="en-GB" sz="1000"/>
              <a:t>devopscube.com</a:t>
            </a:r>
            <a:endParaRPr i="1" sz="1000"/>
          </a:p>
        </p:txBody>
      </p:sp>
      <p:pic>
        <p:nvPicPr>
          <p:cNvPr id="452" name="Google Shape;4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450" y="2065663"/>
            <a:ext cx="3402954" cy="16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8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D…D…Demo</a:t>
            </a:r>
            <a:r>
              <a:rPr lang="en-GB"/>
              <a:t> 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0"/>
          <p:cNvSpPr txBox="1"/>
          <p:nvPr>
            <p:ph type="title"/>
          </p:nvPr>
        </p:nvSpPr>
        <p:spPr>
          <a:xfrm>
            <a:off x="612225" y="2628825"/>
            <a:ext cx="3582900" cy="14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Laissez-moi un commentaire sur </a:t>
            </a:r>
            <a:r>
              <a:rPr lang="en-GB" sz="2800">
                <a:solidFill>
                  <a:schemeClr val="lt2"/>
                </a:solidFill>
              </a:rPr>
              <a:t>openfeedback</a:t>
            </a:r>
            <a:r>
              <a:rPr lang="en-GB" sz="2800"/>
              <a:t> 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467" name="Google Shape;4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063" y="316063"/>
            <a:ext cx="1990375" cy="19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>
            <p:ph type="title"/>
          </p:nvPr>
        </p:nvSpPr>
        <p:spPr>
          <a:xfrm>
            <a:off x="4622500" y="2827250"/>
            <a:ext cx="3856200" cy="9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J’suis gentil : je vous donne accès au </a:t>
            </a:r>
            <a:r>
              <a:rPr lang="en-GB" sz="2800" u="sng">
                <a:solidFill>
                  <a:schemeClr val="hlink"/>
                </a:solidFill>
                <a:hlinkClick r:id="rId4"/>
              </a:rPr>
              <a:t>talk</a:t>
            </a:r>
            <a:r>
              <a:rPr lang="en-GB" sz="2800"/>
              <a:t> !</a:t>
            </a:r>
            <a:r>
              <a:rPr lang="en-GB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469" name="Google Shape;4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400" y="316075"/>
            <a:ext cx="1990377" cy="199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Qu’est-ce qu’un operator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Operators</a:t>
            </a:r>
            <a:endParaRPr/>
          </a:p>
        </p:txBody>
      </p:sp>
      <p:sp>
        <p:nvSpPr>
          <p:cNvPr id="241" name="Google Shape;241;p48"/>
          <p:cNvSpPr txBox="1"/>
          <p:nvPr>
            <p:ph idx="2" type="subTitle"/>
          </p:nvPr>
        </p:nvSpPr>
        <p:spPr>
          <a:xfrm>
            <a:off x="450650" y="1328100"/>
            <a:ext cx="50721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opérateurs sont des extensions de l’API/Control plane de Kubernetes.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0650" y="2022500"/>
            <a:ext cx="4542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Permettent de manager des applications via l’utilisation de CRD en les associant à un controller.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 basent sur les principes du control loop.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Peut gérer des composants internes et externes au cluster.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Il en existe une grande variété :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cert-manager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gérer les certificats TLS, </a:t>
            </a:r>
            <a:r>
              <a:rPr lang="en-GB" sz="1200">
                <a:solidFill>
                  <a:schemeClr val="lt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CNPG</a:t>
            </a: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pour déployer Postgrès…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la recherche d’un Operator ?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https://operatorhub.io/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43" name="Google Shape;2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635375"/>
            <a:ext cx="3845648" cy="225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8"/>
          <p:cNvSpPr txBox="1"/>
          <p:nvPr/>
        </p:nvSpPr>
        <p:spPr>
          <a:xfrm>
            <a:off x="6340950" y="3864225"/>
            <a:ext cx="1191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cncf.io</a:t>
            </a:r>
            <a:endParaRPr i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Vous pouvez écrire vos propres opérateurs.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0"/>
          <p:cNvSpPr txBox="1"/>
          <p:nvPr>
            <p:ph type="title"/>
          </p:nvPr>
        </p:nvSpPr>
        <p:spPr>
          <a:xfrm>
            <a:off x="450000" y="603600"/>
            <a:ext cx="8244000" cy="10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écrire son opérateur ?</a:t>
            </a:r>
            <a:endParaRPr/>
          </a:p>
        </p:txBody>
      </p:sp>
      <p:sp>
        <p:nvSpPr>
          <p:cNvPr id="255" name="Google Shape;255;p50"/>
          <p:cNvSpPr txBox="1"/>
          <p:nvPr>
            <p:ph idx="2" type="subTitle"/>
          </p:nvPr>
        </p:nvSpPr>
        <p:spPr>
          <a:xfrm>
            <a:off x="450650" y="1328100"/>
            <a:ext cx="25755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S’aider d’un framework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0"/>
          <p:cNvSpPr txBox="1"/>
          <p:nvPr>
            <p:ph idx="1" type="body"/>
          </p:nvPr>
        </p:nvSpPr>
        <p:spPr>
          <a:xfrm>
            <a:off x="331250" y="1761150"/>
            <a:ext cx="58710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Operator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/>
              </a:rPr>
              <a:t>https://operatorframework.io/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Kubebuilder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4"/>
              </a:rPr>
              <a:t>https://kubebuilder.io/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Kubernetes Operators Framework : </a:t>
            </a:r>
            <a:r>
              <a:rPr lang="en-GB" sz="1200" u="sng">
                <a:solidFill>
                  <a:schemeClr val="hlink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5"/>
              </a:rPr>
              <a:t>https://kopf.readthedocs.io/en/stable/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1216"/>
              </a:buClr>
              <a:buSzPts val="1200"/>
              <a:buFont typeface="Bricolage Grotesque"/>
              <a:buChar char="●"/>
            </a:pPr>
            <a:r>
              <a:rPr lang="en-GB" sz="1200">
                <a:solidFill>
                  <a:srgbClr val="12121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…</a:t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6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7" name="Google Shape;257;p50"/>
          <p:cNvSpPr txBox="1"/>
          <p:nvPr>
            <p:ph idx="2" type="subTitle"/>
          </p:nvPr>
        </p:nvSpPr>
        <p:spPr>
          <a:xfrm>
            <a:off x="450650" y="2690850"/>
            <a:ext cx="37620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Plusieurs niveaux de capacité </a:t>
            </a:r>
            <a:endParaRPr sz="1600">
              <a:solidFill>
                <a:schemeClr val="lt2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63" y="3035499"/>
            <a:ext cx="7273676" cy="1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/>
        </p:nvSpPr>
        <p:spPr>
          <a:xfrm>
            <a:off x="3471450" y="4472050"/>
            <a:ext cx="220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/>
              <a:t>Source operatorframework.io</a:t>
            </a:r>
            <a:endParaRPr i="1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1473900" y="1354775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ça ne tourne pas dans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, ça peut </a:t>
            </a:r>
            <a:r>
              <a:rPr lang="en-GB"/>
              <a:t>être géré via </a:t>
            </a:r>
            <a:r>
              <a:rPr lang="en-GB">
                <a:solidFill>
                  <a:schemeClr val="lt2"/>
                </a:solidFill>
              </a:rPr>
              <a:t>Kube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type="title"/>
          </p:nvPr>
        </p:nvSpPr>
        <p:spPr>
          <a:xfrm>
            <a:off x="1473875" y="1420950"/>
            <a:ext cx="6196200" cy="230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GB"/>
              <a:t> à Vault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ezer Rebranding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238FF"/>
      </a:lt2>
      <a:accent1>
        <a:srgbClr val="FF673D"/>
      </a:accent1>
      <a:accent2>
        <a:srgbClr val="96F9F3"/>
      </a:accent2>
      <a:accent3>
        <a:srgbClr val="FCFF60"/>
      </a:accent3>
      <a:accent4>
        <a:srgbClr val="DB452C"/>
      </a:accent4>
      <a:accent5>
        <a:srgbClr val="2F7C90"/>
      </a:accent5>
      <a:accent6>
        <a:srgbClr val="909341"/>
      </a:accent6>
      <a:hlink>
        <a:srgbClr val="A238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